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7"/>
  </p:notesMasterIdLst>
  <p:sldIdLst>
    <p:sldId id="10822" r:id="rId5"/>
    <p:sldId id="10818" r:id="rId6"/>
  </p:sldIdLst>
  <p:sldSz cx="12192000" cy="6858000"/>
  <p:notesSz cx="6888163" cy="10018713"/>
  <p:embeddedFontLst>
    <p:embeddedFont>
      <p:font typeface="Calibri Light" panose="020F030202020403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Lato Light" panose="020B0604020202020204" charset="0"/>
      <p:regular r:id="rId14"/>
      <p:italic r:id="rId15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riscila" initials="P" lastIdx="2" clrIdx="0">
    <p:extLst>
      <p:ext uri="{19B8F6BF-5375-455C-9EA6-DF929625EA0E}">
        <p15:presenceInfo xmlns:p15="http://schemas.microsoft.com/office/powerpoint/2012/main" userId="Priscila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FE"/>
    <a:srgbClr val="FFFFFF"/>
    <a:srgbClr val="7F7F7F"/>
    <a:srgbClr val="FF9933"/>
    <a:srgbClr val="8D2F4E"/>
    <a:srgbClr val="FA7D00"/>
    <a:srgbClr val="ADADAD"/>
    <a:srgbClr val="C9C9C9"/>
    <a:srgbClr val="DE6F00"/>
    <a:srgbClr val="EA91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47D44E-AE41-D7CE-1650-4AE2348E4A10}" v="131" dt="2025-12-29T11:15:04.945"/>
    <p1510:client id="{48CAA171-FD02-5280-1136-BFF19B950422}" v="6" dt="2025-12-29T11:08:34.228"/>
    <p1510:client id="{CA2859B8-CE0F-9D22-64FF-8F07E9A6B845}" v="32" dt="2025-12-30T11:06:51.6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FD0F851-EC5A-4D38-B0AD-8093EC10F338}" styleName="Estilo Claro 1 - Ênfase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4.fntdata"/><Relationship Id="rId5" Type="http://schemas.openxmlformats.org/officeDocument/2006/relationships/slide" Target="slides/slide1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a Clara De Souza Silva" userId="S::a.clara@grsa.com.br::0cd4a4c7-a38d-4cd3-a92a-f4dc079c6d38" providerId="AD" clId="Web-{48CAA171-FD02-5280-1136-BFF19B950422}"/>
    <pc:docChg chg="modSld">
      <pc:chgData name="Ana Clara De Souza Silva" userId="S::a.clara@grsa.com.br::0cd4a4c7-a38d-4cd3-a92a-f4dc079c6d38" providerId="AD" clId="Web-{48CAA171-FD02-5280-1136-BFF19B950422}" dt="2025-12-29T11:08:34.228" v="3"/>
      <pc:docMkLst>
        <pc:docMk/>
      </pc:docMkLst>
      <pc:sldChg chg="modSp">
        <pc:chgData name="Ana Clara De Souza Silva" userId="S::a.clara@grsa.com.br::0cd4a4c7-a38d-4cd3-a92a-f4dc079c6d38" providerId="AD" clId="Web-{48CAA171-FD02-5280-1136-BFF19B950422}" dt="2025-12-29T11:08:34.228" v="3"/>
        <pc:sldMkLst>
          <pc:docMk/>
          <pc:sldMk cId="1406203735" sldId="10818"/>
        </pc:sldMkLst>
        <pc:graphicFrameChg chg="mod modGraphic">
          <ac:chgData name="Ana Clara De Souza Silva" userId="S::a.clara@grsa.com.br::0cd4a4c7-a38d-4cd3-a92a-f4dc079c6d38" providerId="AD" clId="Web-{48CAA171-FD02-5280-1136-BFF19B950422}" dt="2025-12-29T11:08:34.228" v="3"/>
          <ac:graphicFrameMkLst>
            <pc:docMk/>
            <pc:sldMk cId="1406203735" sldId="10818"/>
            <ac:graphicFrameMk id="5" creationId="{A1BF3964-1EE3-C0D2-42CF-68E6DFCAF650}"/>
          </ac:graphicFrameMkLst>
        </pc:graphicFrameChg>
      </pc:sldChg>
      <pc:sldChg chg="modSp">
        <pc:chgData name="Ana Clara De Souza Silva" userId="S::a.clara@grsa.com.br::0cd4a4c7-a38d-4cd3-a92a-f4dc079c6d38" providerId="AD" clId="Web-{48CAA171-FD02-5280-1136-BFF19B950422}" dt="2025-12-29T11:08:26.197" v="1" actId="20577"/>
        <pc:sldMkLst>
          <pc:docMk/>
          <pc:sldMk cId="3943280367" sldId="10822"/>
        </pc:sldMkLst>
        <pc:spChg chg="mod">
          <ac:chgData name="Ana Clara De Souza Silva" userId="S::a.clara@grsa.com.br::0cd4a4c7-a38d-4cd3-a92a-f4dc079c6d38" providerId="AD" clId="Web-{48CAA171-FD02-5280-1136-BFF19B950422}" dt="2025-12-29T11:08:26.197" v="1" actId="20577"/>
          <ac:spMkLst>
            <pc:docMk/>
            <pc:sldMk cId="3943280367" sldId="10822"/>
            <ac:spMk id="3" creationId="{DFAB6391-61F2-1074-7EB2-E291295B05B3}"/>
          </ac:spMkLst>
        </pc:spChg>
      </pc:sldChg>
    </pc:docChg>
  </pc:docChgLst>
  <pc:docChgLst>
    <pc:chgData name="Ana Clara De Souza Silva" userId="S::a.clara@grsa.com.br::0cd4a4c7-a38d-4cd3-a92a-f4dc079c6d38" providerId="AD" clId="Web-{CA2859B8-CE0F-9D22-64FF-8F07E9A6B845}"/>
    <pc:docChg chg="modSld">
      <pc:chgData name="Ana Clara De Souza Silva" userId="S::a.clara@grsa.com.br::0cd4a4c7-a38d-4cd3-a92a-f4dc079c6d38" providerId="AD" clId="Web-{CA2859B8-CE0F-9D22-64FF-8F07E9A6B845}" dt="2025-12-30T11:06:51.636" v="15" actId="20577"/>
      <pc:docMkLst>
        <pc:docMk/>
      </pc:docMkLst>
      <pc:sldChg chg="modSp">
        <pc:chgData name="Ana Clara De Souza Silva" userId="S::a.clara@grsa.com.br::0cd4a4c7-a38d-4cd3-a92a-f4dc079c6d38" providerId="AD" clId="Web-{CA2859B8-CE0F-9D22-64FF-8F07E9A6B845}" dt="2025-12-30T11:06:51.636" v="15" actId="20577"/>
        <pc:sldMkLst>
          <pc:docMk/>
          <pc:sldMk cId="1406203735" sldId="10818"/>
        </pc:sldMkLst>
        <pc:spChg chg="mod">
          <ac:chgData name="Ana Clara De Souza Silva" userId="S::a.clara@grsa.com.br::0cd4a4c7-a38d-4cd3-a92a-f4dc079c6d38" providerId="AD" clId="Web-{CA2859B8-CE0F-9D22-64FF-8F07E9A6B845}" dt="2025-12-30T11:06:51.636" v="15" actId="20577"/>
          <ac:spMkLst>
            <pc:docMk/>
            <pc:sldMk cId="1406203735" sldId="10818"/>
            <ac:spMk id="4" creationId="{D826420F-3193-1E26-3784-99A6E75EE38E}"/>
          </ac:spMkLst>
        </pc:spChg>
        <pc:graphicFrameChg chg="mod modGraphic">
          <ac:chgData name="Ana Clara De Souza Silva" userId="S::a.clara@grsa.com.br::0cd4a4c7-a38d-4cd3-a92a-f4dc079c6d38" providerId="AD" clId="Web-{CA2859B8-CE0F-9D22-64FF-8F07E9A6B845}" dt="2025-12-30T11:05:52.681" v="13"/>
          <ac:graphicFrameMkLst>
            <pc:docMk/>
            <pc:sldMk cId="1406203735" sldId="10818"/>
            <ac:graphicFrameMk id="6" creationId="{9C1AC771-3070-E112-760F-5FB5A30141CD}"/>
          </ac:graphicFrameMkLst>
        </pc:graphicFrameChg>
      </pc:sldChg>
      <pc:sldChg chg="modSp">
        <pc:chgData name="Ana Clara De Souza Silva" userId="S::a.clara@grsa.com.br::0cd4a4c7-a38d-4cd3-a92a-f4dc079c6d38" providerId="AD" clId="Web-{CA2859B8-CE0F-9D22-64FF-8F07E9A6B845}" dt="2025-12-30T11:05:33.697" v="5" actId="20577"/>
        <pc:sldMkLst>
          <pc:docMk/>
          <pc:sldMk cId="3943280367" sldId="10822"/>
        </pc:sldMkLst>
        <pc:spChg chg="mod">
          <ac:chgData name="Ana Clara De Souza Silva" userId="S::a.clara@grsa.com.br::0cd4a4c7-a38d-4cd3-a92a-f4dc079c6d38" providerId="AD" clId="Web-{CA2859B8-CE0F-9D22-64FF-8F07E9A6B845}" dt="2025-12-30T11:05:33.697" v="5" actId="20577"/>
          <ac:spMkLst>
            <pc:docMk/>
            <pc:sldMk cId="3943280367" sldId="10822"/>
            <ac:spMk id="3" creationId="{DFAB6391-61F2-1074-7EB2-E291295B05B3}"/>
          </ac:spMkLst>
        </pc:spChg>
      </pc:sldChg>
    </pc:docChg>
  </pc:docChgLst>
  <pc:docChgLst>
    <pc:chgData name="Ana Clara De Souza Silva" userId="S::a.clara@grsa.com.br::0cd4a4c7-a38d-4cd3-a92a-f4dc079c6d38" providerId="AD" clId="Web-{3347D44E-AE41-D7CE-1650-4AE2348E4A10}"/>
    <pc:docChg chg="modSld">
      <pc:chgData name="Ana Clara De Souza Silva" userId="S::a.clara@grsa.com.br::0cd4a4c7-a38d-4cd3-a92a-f4dc079c6d38" providerId="AD" clId="Web-{3347D44E-AE41-D7CE-1650-4AE2348E4A10}" dt="2025-12-29T11:15:01.883" v="97" actId="20577"/>
      <pc:docMkLst>
        <pc:docMk/>
      </pc:docMkLst>
      <pc:sldChg chg="modSp">
        <pc:chgData name="Ana Clara De Souza Silva" userId="S::a.clara@grsa.com.br::0cd4a4c7-a38d-4cd3-a92a-f4dc079c6d38" providerId="AD" clId="Web-{3347D44E-AE41-D7CE-1650-4AE2348E4A10}" dt="2025-12-29T11:15:01.883" v="97" actId="20577"/>
        <pc:sldMkLst>
          <pc:docMk/>
          <pc:sldMk cId="1406203735" sldId="10818"/>
        </pc:sldMkLst>
        <pc:spChg chg="mod">
          <ac:chgData name="Ana Clara De Souza Silva" userId="S::a.clara@grsa.com.br::0cd4a4c7-a38d-4cd3-a92a-f4dc079c6d38" providerId="AD" clId="Web-{3347D44E-AE41-D7CE-1650-4AE2348E4A10}" dt="2025-12-29T11:15:01.883" v="97" actId="20577"/>
          <ac:spMkLst>
            <pc:docMk/>
            <pc:sldMk cId="1406203735" sldId="10818"/>
            <ac:spMk id="4" creationId="{D826420F-3193-1E26-3784-99A6E75EE38E}"/>
          </ac:spMkLst>
        </pc:spChg>
        <pc:graphicFrameChg chg="mod modGraphic">
          <ac:chgData name="Ana Clara De Souza Silva" userId="S::a.clara@grsa.com.br::0cd4a4c7-a38d-4cd3-a92a-f4dc079c6d38" providerId="AD" clId="Web-{3347D44E-AE41-D7CE-1650-4AE2348E4A10}" dt="2025-12-29T11:09:17.066" v="69"/>
          <ac:graphicFrameMkLst>
            <pc:docMk/>
            <pc:sldMk cId="1406203735" sldId="10818"/>
            <ac:graphicFrameMk id="5" creationId="{A1BF3964-1EE3-C0D2-42CF-68E6DFCAF650}"/>
          </ac:graphicFrameMkLst>
        </pc:graphicFrameChg>
        <pc:graphicFrameChg chg="mod modGraphic">
          <ac:chgData name="Ana Clara De Souza Silva" userId="S::a.clara@grsa.com.br::0cd4a4c7-a38d-4cd3-a92a-f4dc079c6d38" providerId="AD" clId="Web-{3347D44E-AE41-D7CE-1650-4AE2348E4A10}" dt="2025-12-29T11:10:09.479" v="76"/>
          <ac:graphicFrameMkLst>
            <pc:docMk/>
            <pc:sldMk cId="1406203735" sldId="10818"/>
            <ac:graphicFrameMk id="6" creationId="{9C1AC771-3070-E112-760F-5FB5A30141CD}"/>
          </ac:graphicFrameMkLst>
        </pc:graphicFrameChg>
      </pc:sldChg>
    </pc:docChg>
  </pc:docChgLst>
</pc:chgInfo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4871" cy="502676"/>
          </a:xfrm>
          <a:prstGeom prst="rect">
            <a:avLst/>
          </a:prstGeom>
        </p:spPr>
        <p:txBody>
          <a:bodyPr vert="horz" lIns="96606" tIns="48303" rIns="96606" bIns="48303" rtlCol="0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901698" y="0"/>
            <a:ext cx="2984871" cy="502676"/>
          </a:xfrm>
          <a:prstGeom prst="rect">
            <a:avLst/>
          </a:prstGeom>
        </p:spPr>
        <p:txBody>
          <a:bodyPr vert="horz" lIns="96606" tIns="48303" rIns="96606" bIns="48303" rtlCol="0"/>
          <a:lstStyle>
            <a:lvl1pPr algn="r">
              <a:defRPr sz="1300"/>
            </a:lvl1pPr>
          </a:lstStyle>
          <a:p>
            <a:fld id="{A5EBED1F-F0F3-46E1-B1DE-3F2ADF1AD258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439738" y="1252538"/>
            <a:ext cx="6008687" cy="33813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06" tIns="48303" rIns="96606" bIns="48303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8817" y="4821506"/>
            <a:ext cx="5510530" cy="3944868"/>
          </a:xfrm>
          <a:prstGeom prst="rect">
            <a:avLst/>
          </a:prstGeom>
        </p:spPr>
        <p:txBody>
          <a:bodyPr vert="horz" lIns="96606" tIns="48303" rIns="96606" bIns="48303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516039"/>
            <a:ext cx="2984871" cy="502674"/>
          </a:xfrm>
          <a:prstGeom prst="rect">
            <a:avLst/>
          </a:prstGeom>
        </p:spPr>
        <p:txBody>
          <a:bodyPr vert="horz" lIns="96606" tIns="48303" rIns="96606" bIns="48303" rtlCol="0" anchor="b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901698" y="9516039"/>
            <a:ext cx="2984871" cy="502674"/>
          </a:xfrm>
          <a:prstGeom prst="rect">
            <a:avLst/>
          </a:prstGeom>
        </p:spPr>
        <p:txBody>
          <a:bodyPr vert="horz" lIns="96606" tIns="48303" rIns="96606" bIns="48303" rtlCol="0" anchor="b"/>
          <a:lstStyle>
            <a:lvl1pPr algn="r">
              <a:defRPr sz="1300"/>
            </a:lvl1pPr>
          </a:lstStyle>
          <a:p>
            <a:fld id="{46DCDD65-44D8-4439-B2BE-56D9C8E7D91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8263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6A1C1-0CD4-40BD-AFD4-DD18294178E6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17175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ADA1F5-80DA-4CAE-8E0A-35BE3CF5AF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40336ED-A8A4-499C-9079-0320FF9204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9D4CE5E-0BC6-433F-B0C9-B929AB30D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6380E75-E405-4500-8357-D887CE096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2EB063-A412-49A0-9330-F73549162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85114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30982B-F412-4D60-A810-AE6728D8A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8858D5E-6417-473F-A745-121A542339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E3FF1F9-126A-4942-B1BD-B6CB4D45F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33FFC33-A00A-446A-8CDD-1543FB0C9D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349FAF-79A7-4C1C-A6E6-DE265D1F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6727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A1A449E-5FF0-4F37-8656-FF233E2EA5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B2E9402-8F0B-4B23-B95B-37A1CFD4B1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B43F650-6096-4D34-9DEC-27B32982F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E260B1-4A05-4392-A76D-8015A2AB4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AA8625C-76BE-4DC1-942E-B74722B9B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1649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CF0D682-3582-4029-8577-14BC305C6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61055F-A1B4-4812-9974-48F4435E5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E645C9-1E55-4E73-A726-32805B9D0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A36B570-3417-4534-B959-F696D6DB6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E61820-A925-4246-8BCE-FE5C758FF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88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44B86A-5FBF-4C3E-B32D-E92899D61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60B2EC3-4EDF-4E69-966B-A2B400CBC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68D2E37-E1BF-438B-B2FC-870BA58E6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209EB8-D35E-4454-B158-DF9D6D3FF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9D6BE86-22EF-4C72-AABA-08FB85B29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62866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EF1120-724E-4C12-A546-B87B3CFF2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3644A52-E888-489D-ADB1-EBA6C97C83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457419D-94B6-49DE-BB33-92A850E40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9959445-8E29-490B-990E-1911AE31C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0984795-941F-42BD-961F-48F08661B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97C563E-18EC-4BEC-8DD5-BC59A613E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9891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FAC7B7-21A5-4A8F-9CD5-FF8C85530A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3A9AFE-26B0-4217-9EC8-66280AA8BF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7A97060-7B55-4C1F-87A1-7042B5325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1042B23-146F-4338-8555-BE59BD5D57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CC1841A-2483-42C7-BBC1-299B979754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1C0E051-AA25-452E-A927-4B7E82A31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82E8AE04-DB47-4A95-8F60-17B86EAD9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572A331-38D6-4807-B2EE-B2D6D4E5F2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9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9CB375-69E8-41CC-A8F8-C4B371A01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8C4DA57-0D39-4B36-8757-D418897F2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2A2663D-ADFC-471E-B1CF-9D7FD78CC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87A027E-817E-471B-BC58-5FBFDD858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91614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2AF8A16-145E-4EB6-A2A0-BD263DCBA1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E6D619C-CE32-4F13-964A-3A61DED1E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149EA3C-0122-447C-B8C5-0231FD3DF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86526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510E03-583F-48D4-87CA-95500EB7FD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DFD246A-60D4-4724-B5BB-F62954947B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821B164-F2B7-4EE0-83B8-FC1E6EF23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822456D-E687-43ED-888D-8B27D48A0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E88FCBE-3EAF-4360-B482-3293BFF99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4108CB4-81EC-4B51-B03F-F29C009A8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7402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036025-C690-4A8A-BC98-23C2DB7BA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1C2E4E7E-26CB-429D-AB21-0FD570EA32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FB73C33-27E9-43F2-A499-AD263BAF6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4112083-DE50-4D28-98FE-F70ED048B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F3B391-7A44-4185-B7A6-F2C09C8444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5CD1BF3-242F-4F7A-8BA8-B88A4BEF5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023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AA8E7000-EF8B-48CA-BF44-07AC46E28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3B4B07-D944-4248-82FC-3606BDEE87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B4B435-2BB9-4600-B968-07A760A035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713CB9-1BA2-4CB1-9CEE-74758E527B0C}" type="datetimeFigureOut">
              <a:rPr lang="pt-BR" smtClean="0"/>
              <a:t>07/01/2026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2DE0AE3-CCE5-4ABF-A02B-AD934E844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D933FF8-4351-4143-A379-197E7AAC58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C8E3FB-8268-440C-8EE4-985CF952BFAA}" type="slidenum">
              <a:rPr lang="pt-BR" smtClean="0"/>
              <a:t>‹nº›</a:t>
            </a:fld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340A31CB-F81A-7D68-0F67-34AFBCB90465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291093" y="6164495"/>
            <a:ext cx="727437" cy="55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16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Imagem 17">
            <a:extLst>
              <a:ext uri="{FF2B5EF4-FFF2-40B4-BE49-F238E27FC236}">
                <a16:creationId xmlns:a16="http://schemas.microsoft.com/office/drawing/2014/main" id="{CB793998-AE9D-9C4F-AE3E-AA64B9B78CE0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-25405"/>
            <a:ext cx="12237166" cy="6883405"/>
          </a:xfrm>
          <a:prstGeom prst="rect">
            <a:avLst/>
          </a:prstGeom>
        </p:spPr>
      </p:pic>
      <p:cxnSp>
        <p:nvCxnSpPr>
          <p:cNvPr id="111" name="Conector reto 110">
            <a:extLst>
              <a:ext uri="{FF2B5EF4-FFF2-40B4-BE49-F238E27FC236}">
                <a16:creationId xmlns:a16="http://schemas.microsoft.com/office/drawing/2014/main" id="{2B1EC254-FF24-4BB5-A81C-980F2EDC7FFD}"/>
              </a:ext>
            </a:extLst>
          </p:cNvPr>
          <p:cNvCxnSpPr>
            <a:cxnSpLocks/>
          </p:cNvCxnSpPr>
          <p:nvPr/>
        </p:nvCxnSpPr>
        <p:spPr>
          <a:xfrm flipV="1">
            <a:off x="3337810" y="3438234"/>
            <a:ext cx="0" cy="1243032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18092FEA-62DE-3153-6A02-C32882542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27488" y="3888420"/>
            <a:ext cx="9241564" cy="686336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800" b="1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+mn-ea"/>
                <a:cs typeface="+mn-cs"/>
              </a:rPr>
              <a:t>CERTIFICADO DE TREINAMENTO</a:t>
            </a:r>
            <a:endParaRPr lang="en-GB" sz="4800" b="1">
              <a:solidFill>
                <a:schemeClr val="bg1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800" b="1">
                <a:solidFill>
                  <a:schemeClr val="bg1"/>
                </a:solidFill>
              </a:rPr>
              <a:t>NR 06 – EQUIPAMENTO DE PROTEÇÃO INDIVIDUAL (EPI)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800" b="1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DFAB6391-61F2-1074-7EB2-E291295B05B3}"/>
              </a:ext>
            </a:extLst>
          </p:cNvPr>
          <p:cNvSpPr txBox="1"/>
          <p:nvPr/>
        </p:nvSpPr>
        <p:spPr>
          <a:xfrm>
            <a:off x="543993" y="5606713"/>
            <a:ext cx="11323542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just"/>
            <a:r>
              <a:rPr lang="pt-BR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Certificamos que </a:t>
            </a:r>
            <a:r>
              <a:rPr lang="pt-BR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ea typeface="+mn-lt"/>
                <a:cs typeface="+mn-lt"/>
              </a:rPr>
              <a:t>{{NOME}} </a:t>
            </a:r>
            <a:r>
              <a:rPr lang="pt-BR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Calibri Light"/>
                <a:ea typeface="Calibri Light"/>
                <a:cs typeface="Arial"/>
              </a:rPr>
              <a:t>funcionário</a:t>
            </a:r>
            <a:r>
              <a:rPr lang="pt-BR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 da empresa </a:t>
            </a:r>
            <a:r>
              <a:rPr lang="pt-BR" sz="1600" dirty="0" smtClean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{{EMPRESA}} </a:t>
            </a:r>
            <a:r>
              <a:rPr lang="pt-BR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participou do Treinamento </a:t>
            </a:r>
            <a:r>
              <a:rPr lang="pt-BR" sz="16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INTRODUTÓRIO</a:t>
            </a:r>
            <a:r>
              <a:rPr lang="pt-BR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 de </a:t>
            </a:r>
            <a:r>
              <a:rPr lang="pt-BR" sz="1600" b="1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equipamento de proteção individual (NR06), </a:t>
            </a:r>
            <a:r>
              <a:rPr lang="pt-BR" sz="1600" dirty="0"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cs typeface="Arial"/>
              </a:rPr>
              <a:t>ministrado pelo SESMT, conforme exigência da Norma Regulamentadora 06 da Portaria 3214/78.</a:t>
            </a:r>
            <a:endParaRPr lang="pt-BR" sz="1600" dirty="0">
              <a:latin typeface="+mj-lt"/>
              <a:ea typeface="Calibri"/>
              <a:cs typeface="Arial"/>
            </a:endParaRP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264083BA-F4D9-B666-C829-47B7E6B825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143"/>
          <a:stretch/>
        </p:blipFill>
        <p:spPr>
          <a:xfrm>
            <a:off x="800100" y="3632485"/>
            <a:ext cx="1905000" cy="85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2803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4DBFD93-621A-C599-173E-67753B6FB86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-21772" y="-54432"/>
            <a:ext cx="12348000" cy="2307981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104451F4-24CB-2F3D-4098-730C5BDBC5DE}"/>
              </a:ext>
            </a:extLst>
          </p:cNvPr>
          <p:cNvSpPr txBox="1"/>
          <p:nvPr/>
        </p:nvSpPr>
        <p:spPr>
          <a:xfrm>
            <a:off x="196653" y="0"/>
            <a:ext cx="787820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>
                <a:solidFill>
                  <a:schemeClr val="bg1"/>
                </a:solidFill>
                <a:cs typeface="GT Eesti Pro Display UltraBold" panose="00000A00000000000000" pitchFamily="50" charset="0"/>
              </a:rPr>
              <a:t>CERTIFICADO DE TREINAMENTO</a:t>
            </a:r>
          </a:p>
          <a:p>
            <a:r>
              <a:rPr lang="pt-BR" sz="3600" b="1">
                <a:solidFill>
                  <a:schemeClr val="bg1"/>
                </a:solidFill>
                <a:cs typeface="GT Eesti Pro Display UltraBold" panose="00000A00000000000000" pitchFamily="50" charset="0"/>
              </a:rPr>
              <a:t> </a:t>
            </a:r>
          </a:p>
        </p:txBody>
      </p:sp>
      <p:graphicFrame>
        <p:nvGraphicFramePr>
          <p:cNvPr id="5" name="Tabela 4">
            <a:extLst>
              <a:ext uri="{FF2B5EF4-FFF2-40B4-BE49-F238E27FC236}">
                <a16:creationId xmlns:a16="http://schemas.microsoft.com/office/drawing/2014/main" id="{A1BF3964-1EE3-C0D2-42CF-68E6DFCAF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9313276"/>
              </p:ext>
            </p:extLst>
          </p:nvPr>
        </p:nvGraphicFramePr>
        <p:xfrm>
          <a:off x="816768" y="4447018"/>
          <a:ext cx="10558464" cy="931200"/>
        </p:xfrm>
        <a:graphic>
          <a:graphicData uri="http://schemas.openxmlformats.org/drawingml/2006/table">
            <a:tbl>
              <a:tblPr firstRow="1" firstCol="1" bandRow="1">
                <a:tableStyleId>{5FD0F851-EC5A-4D38-B0AD-8093EC10F338}</a:tableStyleId>
              </a:tblPr>
              <a:tblGrid>
                <a:gridCol w="3519074">
                  <a:extLst>
                    <a:ext uri="{9D8B030D-6E8A-4147-A177-3AD203B41FA5}">
                      <a16:colId xmlns:a16="http://schemas.microsoft.com/office/drawing/2014/main" val="17646486"/>
                    </a:ext>
                  </a:extLst>
                </a:gridCol>
                <a:gridCol w="3519074">
                  <a:extLst>
                    <a:ext uri="{9D8B030D-6E8A-4147-A177-3AD203B41FA5}">
                      <a16:colId xmlns:a16="http://schemas.microsoft.com/office/drawing/2014/main" val="1926844807"/>
                    </a:ext>
                  </a:extLst>
                </a:gridCol>
                <a:gridCol w="3520316">
                  <a:extLst>
                    <a:ext uri="{9D8B030D-6E8A-4147-A177-3AD203B41FA5}">
                      <a16:colId xmlns:a16="http://schemas.microsoft.com/office/drawing/2014/main" val="1354081380"/>
                    </a:ext>
                  </a:extLst>
                </a:gridCol>
              </a:tblGrid>
              <a:tr h="40961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b="1" kern="1200">
                          <a:solidFill>
                            <a:schemeClr val="tx1"/>
                          </a:solidFill>
                          <a:effectLst/>
                        </a:rPr>
                        <a:t>NOME DO INSTRUTOR:</a:t>
                      </a:r>
                      <a:endParaRPr lang="pt-BR" sz="1400" b="1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solidFill>
                            <a:schemeClr val="tx1"/>
                          </a:solidFill>
                          <a:effectLst/>
                        </a:rPr>
                        <a:t>REGISTRO TST</a:t>
                      </a:r>
                      <a:endParaRPr lang="pt-BR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>
                          <a:solidFill>
                            <a:schemeClr val="tx1"/>
                          </a:solidFill>
                          <a:effectLst/>
                        </a:rPr>
                        <a:t>ASSINATURA</a:t>
                      </a:r>
                      <a:endParaRPr lang="pt-BR" sz="1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33088119"/>
                  </a:ext>
                </a:extLst>
              </a:tr>
              <a:tr h="521583">
                <a:tc>
                  <a:txBody>
                    <a:bodyPr/>
                    <a:lstStyle/>
                    <a:p>
                      <a:pPr lvl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pt-BR" sz="1400" b="0" i="0" u="none" strike="noStrike" baseline="0" noProof="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{{INSTRUTOR (TÉCNICO DE SEGURANÇA)}}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dirty="0" smtClean="0">
                          <a:solidFill>
                            <a:schemeClr val="tx1"/>
                          </a:solidFill>
                          <a:effectLst/>
                        </a:rPr>
                        <a:t>{{REGISTRO</a:t>
                      </a:r>
                      <a:r>
                        <a:rPr lang="pt-BR" sz="1400" baseline="0" dirty="0" smtClean="0">
                          <a:solidFill>
                            <a:schemeClr val="tx1"/>
                          </a:solidFill>
                          <a:effectLst/>
                        </a:rPr>
                        <a:t> TST}}</a:t>
                      </a:r>
                      <a:endParaRPr lang="pt-BR" sz="1400" dirty="0">
                        <a:solidFill>
                          <a:schemeClr val="tx1"/>
                        </a:solidFill>
                        <a:effectLst/>
                        <a:latin typeface="Calibri"/>
                        <a:ea typeface="Calibri" panose="020F0502020204030204" pitchFamily="34" charset="0"/>
                        <a:cs typeface="Times New Roman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pt-BR" sz="110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algn="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1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pt-BR" sz="1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14950958"/>
                  </a:ext>
                </a:extLst>
              </a:tr>
            </a:tbl>
          </a:graphicData>
        </a:graphic>
      </p:graphicFrame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9C1AC771-3070-E112-760F-5FB5A30141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4620117"/>
              </p:ext>
            </p:extLst>
          </p:nvPr>
        </p:nvGraphicFramePr>
        <p:xfrm>
          <a:off x="816767" y="5543564"/>
          <a:ext cx="10558465" cy="895832"/>
        </p:xfrm>
        <a:graphic>
          <a:graphicData uri="http://schemas.openxmlformats.org/drawingml/2006/table">
            <a:tbl>
              <a:tblPr firstRow="1" firstCol="1" bandRow="1">
                <a:tableStyleId>{5FD0F851-EC5A-4D38-B0AD-8093EC10F338}</a:tableStyleId>
              </a:tblPr>
              <a:tblGrid>
                <a:gridCol w="3519074">
                  <a:extLst>
                    <a:ext uri="{9D8B030D-6E8A-4147-A177-3AD203B41FA5}">
                      <a16:colId xmlns:a16="http://schemas.microsoft.com/office/drawing/2014/main" val="713722163"/>
                    </a:ext>
                  </a:extLst>
                </a:gridCol>
                <a:gridCol w="3519074">
                  <a:extLst>
                    <a:ext uri="{9D8B030D-6E8A-4147-A177-3AD203B41FA5}">
                      <a16:colId xmlns:a16="http://schemas.microsoft.com/office/drawing/2014/main" val="3883046836"/>
                    </a:ext>
                  </a:extLst>
                </a:gridCol>
                <a:gridCol w="3520317">
                  <a:extLst>
                    <a:ext uri="{9D8B030D-6E8A-4147-A177-3AD203B41FA5}">
                      <a16:colId xmlns:a16="http://schemas.microsoft.com/office/drawing/2014/main" val="1287060975"/>
                    </a:ext>
                  </a:extLst>
                </a:gridCol>
              </a:tblGrid>
              <a:tr h="401927"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kern="1200" dirty="0">
                          <a:solidFill>
                            <a:schemeClr val="tx1"/>
                          </a:solidFill>
                          <a:effectLst/>
                          <a:latin typeface="Calibri (Corpo)"/>
                        </a:rPr>
                        <a:t>NOME DO COLABORADOR:</a:t>
                      </a:r>
                      <a:endParaRPr lang="pt-BR" sz="1400" kern="1200" dirty="0">
                        <a:solidFill>
                          <a:schemeClr val="tx1"/>
                        </a:solidFill>
                        <a:effectLst/>
                        <a:latin typeface="Calibri (Corpo)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pt-BR" sz="1400" kern="1200">
                        <a:solidFill>
                          <a:schemeClr val="dk1"/>
                        </a:solidFill>
                        <a:effectLst/>
                        <a:latin typeface="Calibri (Corpo)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pt-BR" sz="1400" kern="1200" dirty="0">
                          <a:solidFill>
                            <a:schemeClr val="dk1"/>
                          </a:solidFill>
                          <a:effectLst/>
                          <a:latin typeface="Calibri (Corpo)"/>
                        </a:rPr>
                        <a:t>ASSINATURA</a:t>
                      </a:r>
                      <a:endParaRPr lang="pt-BR" sz="1400" kern="1200" dirty="0">
                        <a:solidFill>
                          <a:schemeClr val="dk1"/>
                        </a:solidFill>
                        <a:effectLst/>
                        <a:latin typeface="Calibri (Corpo)"/>
                        <a:ea typeface="+mn-ea"/>
                        <a:cs typeface="+mn-cs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290436451"/>
                  </a:ext>
                </a:extLst>
              </a:tr>
              <a:tr h="493905">
                <a:tc>
                  <a:txBody>
                    <a:bodyPr/>
                    <a:lstStyle/>
                    <a:p>
                      <a:pPr marL="0" lvl="0" algn="ctr">
                        <a:lnSpc>
                          <a:spcPct val="107000"/>
                        </a:lnSpc>
                        <a:spcAft>
                          <a:spcPts val="0"/>
                        </a:spcAft>
                        <a:buNone/>
                      </a:pPr>
                      <a:r>
                        <a:rPr lang="pt-BR" sz="1600" b="0" i="0" u="none" strike="noStrike" kern="1200" baseline="0" noProof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{{NOME}}</a:t>
                      </a:r>
                      <a:endParaRPr lang="pt-BR" dirty="0"/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400" b="0" i="0" u="none" strike="noStrike" kern="1200" noProof="0" dirty="0" smtClean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{{MATRÍCULA}}</a:t>
                      </a:r>
                      <a:endParaRPr lang="en-US" sz="1400" b="0" i="0" u="none" strike="noStrike" kern="1200" noProof="0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pt-BR" sz="110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3347859"/>
                  </a:ext>
                </a:extLst>
              </a:tr>
            </a:tbl>
          </a:graphicData>
        </a:graphic>
      </p:graphicFrame>
      <p:sp>
        <p:nvSpPr>
          <p:cNvPr id="4" name="CaixaDeTexto 3">
            <a:extLst>
              <a:ext uri="{FF2B5EF4-FFF2-40B4-BE49-F238E27FC236}">
                <a16:creationId xmlns:a16="http://schemas.microsoft.com/office/drawing/2014/main" id="{D826420F-3193-1E26-3784-99A6E75EE38E}"/>
              </a:ext>
            </a:extLst>
          </p:cNvPr>
          <p:cNvSpPr txBox="1"/>
          <p:nvPr/>
        </p:nvSpPr>
        <p:spPr>
          <a:xfrm>
            <a:off x="816767" y="866520"/>
            <a:ext cx="10765633" cy="348557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pt-BR" b="1" dirty="0"/>
              <a:t>                                                            CONTEÚDO PROGRAMÁTICO:</a:t>
            </a:r>
          </a:p>
          <a:p>
            <a:pPr marL="342900" indent="-342900"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sz="1800" b="1" dirty="0">
                <a:solidFill>
                  <a:srgbClr val="202124"/>
                </a:solidFill>
                <a:ea typeface="Lato Light"/>
                <a:cs typeface="Aharoni"/>
              </a:rPr>
              <a:t>Legislação;</a:t>
            </a:r>
            <a:endParaRPr lang="pt-BR" sz="1800" dirty="0">
              <a:ea typeface="Lato Light"/>
              <a:cs typeface="Aharoni"/>
            </a:endParaRPr>
          </a:p>
          <a:p>
            <a:pPr marL="342900" indent="-342900"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sz="1800" b="1" dirty="0">
                <a:solidFill>
                  <a:srgbClr val="202124"/>
                </a:solidFill>
                <a:ea typeface="Lato Light"/>
                <a:cs typeface="Aharoni"/>
              </a:rPr>
              <a:t>Certificado de Aprovação – CA;</a:t>
            </a:r>
            <a:endParaRPr lang="pt-BR" sz="1800" dirty="0">
              <a:ea typeface="Lato Light"/>
              <a:cs typeface="Aharoni"/>
            </a:endParaRPr>
          </a:p>
          <a:p>
            <a:pPr marL="342900" indent="-342900"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sz="1800" b="1" dirty="0">
                <a:solidFill>
                  <a:srgbClr val="202124"/>
                </a:solidFill>
                <a:ea typeface="Lato Light"/>
                <a:cs typeface="Aharoni"/>
              </a:rPr>
              <a:t>Obrigatoriedade do uso e finalidade dos EPIs utilizados na empresa conforme a atividade ;</a:t>
            </a:r>
            <a:endParaRPr lang="pt-BR" sz="1800" dirty="0">
              <a:ea typeface="Lato Light"/>
              <a:cs typeface="Aharoni"/>
            </a:endParaRPr>
          </a:p>
          <a:p>
            <a:pPr marL="342900" indent="-342900"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sz="1800" b="1" dirty="0">
                <a:solidFill>
                  <a:srgbClr val="202124"/>
                </a:solidFill>
                <a:ea typeface="Lato Light"/>
                <a:cs typeface="Aharoni"/>
              </a:rPr>
              <a:t>Características técnicas e atenuações dos EPIs;</a:t>
            </a:r>
            <a:endParaRPr lang="pt-BR" sz="1800" dirty="0">
              <a:ea typeface="Lato Light"/>
              <a:cs typeface="Aharoni"/>
            </a:endParaRPr>
          </a:p>
          <a:p>
            <a:pPr marL="342900" indent="-342900"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sz="1800" b="1" dirty="0">
                <a:solidFill>
                  <a:srgbClr val="202124"/>
                </a:solidFill>
                <a:ea typeface="Lato Light"/>
                <a:cs typeface="Aharoni"/>
              </a:rPr>
              <a:t>Modo de utilização dos EPIs;</a:t>
            </a:r>
            <a:endParaRPr lang="pt-BR" sz="1800" dirty="0">
              <a:ea typeface="Lato Light"/>
              <a:cs typeface="Aharoni"/>
            </a:endParaRPr>
          </a:p>
          <a:p>
            <a:pPr marL="342900" indent="-342900"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sz="1800" b="1" dirty="0">
                <a:solidFill>
                  <a:srgbClr val="202124"/>
                </a:solidFill>
                <a:ea typeface="Lato Light"/>
                <a:cs typeface="Aharoni"/>
              </a:rPr>
              <a:t>Periodicidade de troca, higienização , guarda e conservação dos EPIs;</a:t>
            </a:r>
            <a:endParaRPr lang="pt-BR" sz="1800" dirty="0">
              <a:ea typeface="Lato Light"/>
              <a:cs typeface="Aharoni"/>
            </a:endParaRPr>
          </a:p>
          <a:p>
            <a:pPr marL="342900" indent="-342900"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sz="1800" b="1" dirty="0">
                <a:solidFill>
                  <a:srgbClr val="202124"/>
                </a:solidFill>
                <a:ea typeface="Lato Light"/>
                <a:cs typeface="Aharoni"/>
              </a:rPr>
              <a:t>Treinamento prático com os EPIs.</a:t>
            </a:r>
            <a:r>
              <a:rPr lang="pt-BR" sz="1800" b="0" i="0" u="none" strike="noStrike" dirty="0">
                <a:solidFill>
                  <a:srgbClr val="000000"/>
                </a:solidFill>
                <a:effectLst/>
                <a:latin typeface="Calibri"/>
                <a:cs typeface="Calibri"/>
              </a:rPr>
              <a:t> </a:t>
            </a:r>
            <a:endParaRPr lang="pt-BR" sz="1800" dirty="0">
              <a:latin typeface="Calibri"/>
              <a:ea typeface="Lato Light" panose="020F0502020204030203" pitchFamily="34" charset="0"/>
              <a:cs typeface="Calibri"/>
            </a:endParaRPr>
          </a:p>
          <a:p>
            <a:pPr marL="342900" indent="-342900"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sz="1800" b="1" dirty="0">
                <a:solidFill>
                  <a:srgbClr val="202124"/>
                </a:solidFill>
                <a:ea typeface="Lato Light"/>
                <a:cs typeface="Aharoni"/>
              </a:rPr>
              <a:t>Responsabilidades do Empregador ;</a:t>
            </a:r>
            <a:endParaRPr lang="pt-BR" sz="1800" dirty="0">
              <a:ea typeface="Lato Light"/>
              <a:cs typeface="Aharoni"/>
            </a:endParaRPr>
          </a:p>
          <a:p>
            <a:pPr marL="342900" indent="-342900">
              <a:spcAft>
                <a:spcPts val="3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  <a:defRPr/>
            </a:pPr>
            <a:r>
              <a:rPr lang="pt-BR" sz="1800" b="1" dirty="0">
                <a:solidFill>
                  <a:srgbClr val="202124"/>
                </a:solidFill>
                <a:ea typeface="Lato Light"/>
                <a:cs typeface="Aharoni"/>
              </a:rPr>
              <a:t>Responsabilidades dos empregados </a:t>
            </a:r>
          </a:p>
          <a:p>
            <a:r>
              <a:rPr lang="pt-BR" b="1" dirty="0"/>
              <a:t>Carga horária: </a:t>
            </a:r>
            <a:r>
              <a:rPr lang="pt-BR" dirty="0"/>
              <a:t>01 hora                                 </a:t>
            </a:r>
            <a:r>
              <a:rPr lang="pt-BR" b="1" dirty="0"/>
              <a:t>Empresa: </a:t>
            </a:r>
            <a:r>
              <a:rPr lang="pt-BR" dirty="0" smtClean="0"/>
              <a:t>{{EMPRESA}}</a:t>
            </a:r>
            <a:r>
              <a:rPr lang="pt-BR" dirty="0"/>
              <a:t>                                </a:t>
            </a:r>
            <a:r>
              <a:rPr lang="pt-BR" dirty="0" smtClean="0"/>
              <a:t>{{CIDADE}} {{DATA}}</a:t>
            </a:r>
            <a:endParaRPr lang="pt-BR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62037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746bfb0-96e9-4f33-9484-a1792ed3ba38" xsi:nil="true"/>
    <lcf76f155ced4ddcb4097134ff3c332f xmlns="ac87c773-a2b7-4fe7-a8a7-400b2938c460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DD5449B957226458EFCCCDD8BE0185E" ma:contentTypeVersion="11" ma:contentTypeDescription="Create a new document." ma:contentTypeScope="" ma:versionID="9a80efc3d8da33bd3b6f5021c32a1403">
  <xsd:schema xmlns:xsd="http://www.w3.org/2001/XMLSchema" xmlns:xs="http://www.w3.org/2001/XMLSchema" xmlns:p="http://schemas.microsoft.com/office/2006/metadata/properties" xmlns:ns2="ac87c773-a2b7-4fe7-a8a7-400b2938c460" xmlns:ns3="2746bfb0-96e9-4f33-9484-a1792ed3ba38" targetNamespace="http://schemas.microsoft.com/office/2006/metadata/properties" ma:root="true" ma:fieldsID="7f6cabc1a0664f5703a7724425d0ceaf" ns2:_="" ns3:_="">
    <xsd:import namespace="ac87c773-a2b7-4fe7-a8a7-400b2938c460"/>
    <xsd:import namespace="2746bfb0-96e9-4f33-9484-a1792ed3ba3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c87c773-a2b7-4fe7-a8a7-400b2938c4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4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6" nillable="true" ma:taxonomy="true" ma:internalName="lcf76f155ced4ddcb4097134ff3c332f" ma:taxonomyFieldName="MediaServiceImageTags" ma:displayName="Image Tags" ma:readOnly="false" ma:fieldId="{5cf76f15-5ced-4ddc-b409-7134ff3c332f}" ma:taxonomyMulti="true" ma:sspId="d04ff983-9df1-4952-b304-659158fbef8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46bfb0-96e9-4f33-9484-a1792ed3ba38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c026c819-3c09-4060-b72f-fcdda86db2dd}" ma:internalName="TaxCatchAll" ma:showField="CatchAllData" ma:web="2746bfb0-96e9-4f33-9484-a1792ed3ba3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EE9C246-393B-4FE1-A8D6-74AB9E504C03}">
  <ds:schemaRefs>
    <ds:schemaRef ds:uri="2746bfb0-96e9-4f33-9484-a1792ed3ba38"/>
    <ds:schemaRef ds:uri="ac87c773-a2b7-4fe7-a8a7-400b2938c460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D2612B7-3D08-4EB2-A5A1-E10221F8E64D}">
  <ds:schemaRefs>
    <ds:schemaRef ds:uri="2746bfb0-96e9-4f33-9484-a1792ed3ba38"/>
    <ds:schemaRef ds:uri="ac87c773-a2b7-4fe7-a8a7-400b2938c460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5B141D0-D7B2-4618-B1FC-31C7B9B347B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</Words>
  <Application>Microsoft Office PowerPoint</Application>
  <PresentationFormat>Widescreen</PresentationFormat>
  <Paragraphs>28</Paragraphs>
  <Slides>2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12" baseType="lpstr">
      <vt:lpstr>Calibri Light</vt:lpstr>
      <vt:lpstr>Aharoni</vt:lpstr>
      <vt:lpstr>Calibri</vt:lpstr>
      <vt:lpstr>Calibri (Corpo)</vt:lpstr>
      <vt:lpstr>GT Eesti Pro Display UltraBold</vt:lpstr>
      <vt:lpstr>Arial</vt:lpstr>
      <vt:lpstr>Times New Roman</vt:lpstr>
      <vt:lpstr>Lato Light</vt:lpstr>
      <vt:lpstr>Symbol</vt:lpstr>
      <vt:lpstr>Tema do Office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Sara Maria Leiva Dalsin</dc:creator>
  <cp:lastModifiedBy>Matheus Santana</cp:lastModifiedBy>
  <cp:revision>10</cp:revision>
  <cp:lastPrinted>2025-01-14T13:49:28Z</cp:lastPrinted>
  <dcterms:created xsi:type="dcterms:W3CDTF">2021-04-25T12:44:38Z</dcterms:created>
  <dcterms:modified xsi:type="dcterms:W3CDTF">2026-01-07T19:08:19Z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0x0101003DD5449B957226458EFCCCDD8BE0185E</vt:lpwstr>
  </property>
  <property fmtid="{D5CDD505-2E9C-101B-9397-08002B2CF9AE}" pid="3" name="MediaServiceImageTags">
    <vt:lpwstr/>
  </property>
</Properties>
</file>

<file path=docProps/thumbnail.jpeg>
</file>